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376" r:id="rId1"/>
  </p:sldMasterIdLst>
  <p:notesMasterIdLst>
    <p:notesMasterId r:id="rId26"/>
  </p:notesMasterIdLst>
  <p:sldIdLst>
    <p:sldId id="256" r:id="rId2"/>
    <p:sldId id="288" r:id="rId3"/>
    <p:sldId id="257" r:id="rId4"/>
    <p:sldId id="258" r:id="rId5"/>
    <p:sldId id="286" r:id="rId6"/>
    <p:sldId id="259" r:id="rId7"/>
    <p:sldId id="260" r:id="rId8"/>
    <p:sldId id="281" r:id="rId9"/>
    <p:sldId id="261" r:id="rId10"/>
    <p:sldId id="262" r:id="rId11"/>
    <p:sldId id="267" r:id="rId12"/>
    <p:sldId id="274" r:id="rId13"/>
    <p:sldId id="266" r:id="rId14"/>
    <p:sldId id="268" r:id="rId15"/>
    <p:sldId id="277" r:id="rId16"/>
    <p:sldId id="276" r:id="rId17"/>
    <p:sldId id="282" r:id="rId18"/>
    <p:sldId id="269" r:id="rId19"/>
    <p:sldId id="278" r:id="rId20"/>
    <p:sldId id="270" r:id="rId21"/>
    <p:sldId id="285" r:id="rId22"/>
    <p:sldId id="287" r:id="rId23"/>
    <p:sldId id="284" r:id="rId24"/>
    <p:sldId id="265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7" autoAdjust="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8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38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438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8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6B27FAD-C1B2-4B65-9E86-C0F6537759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341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D9126EE-8A00-49E9-821C-C510DC2B6D7C}" type="slidenum">
              <a:rPr lang="ru-RU" smtClean="0"/>
              <a:pPr eaLnBrk="1" hangingPunct="1"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BA887E-67C5-40A2-B6FD-E2CDEE3FD1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741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BB898-724F-4EF8-998F-8B2D97521C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529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0DB82-FF41-4C0B-9A37-A7AC777A46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70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A20DA9-DDE0-401C-AE4A-5735550902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4290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D4893-87E7-4FE3-B0E3-4F48AB2CF9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391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ECB57-DCB5-4322-82CB-9130971B0A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402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1DABC-BE23-415E-9FD1-DB89E35A63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4172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3393F-0D14-4BE4-9A75-3048AFCAC2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5019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44D31-A6E5-4048-81F0-D168165C2B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854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94149-3244-460C-957F-B5B31520D0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422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BF9B7-14F0-4CD2-9C6E-CD5D73C5BA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3397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7772400" cy="21891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14400" y="3941763"/>
            <a:ext cx="7772400" cy="218916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914400" y="6251575"/>
            <a:ext cx="1981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971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07A52B-8982-4DCF-8DE0-3775F1FAE6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7555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914400" y="6251575"/>
            <a:ext cx="1981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971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62407-4775-4537-92F2-295F49F3E4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674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AA21A6E8-346D-41FC-8615-DCDB9DFDF0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57" r:id="rId1"/>
    <p:sldLayoutId id="2147484449" r:id="rId2"/>
    <p:sldLayoutId id="2147484458" r:id="rId3"/>
    <p:sldLayoutId id="2147484450" r:id="rId4"/>
    <p:sldLayoutId id="2147484451" r:id="rId5"/>
    <p:sldLayoutId id="2147484452" r:id="rId6"/>
    <p:sldLayoutId id="2147484453" r:id="rId7"/>
    <p:sldLayoutId id="2147484454" r:id="rId8"/>
    <p:sldLayoutId id="2147484459" r:id="rId9"/>
    <p:sldLayoutId id="2147484455" r:id="rId10"/>
    <p:sldLayoutId id="2147484456" r:id="rId11"/>
    <p:sldLayoutId id="2147484460" r:id="rId12"/>
    <p:sldLayoutId id="2147484461" r:id="rId13"/>
  </p:sldLayoutIdLst>
  <p:hf hdr="0" ftr="0" dt="0"/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sites.google.com/site/sovrproblemynaukiiobraz/hom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hetoday.org/" TargetMode="External"/><Relationship Id="rId13" Type="http://schemas.openxmlformats.org/officeDocument/2006/relationships/hyperlink" Target="http://www.abc-people.com/" TargetMode="External"/><Relationship Id="rId3" Type="http://schemas.openxmlformats.org/officeDocument/2006/relationships/hyperlink" Target="http://www.edu.ru/" TargetMode="External"/><Relationship Id="rId7" Type="http://schemas.openxmlformats.org/officeDocument/2006/relationships/hyperlink" Target="http://www.vovr.ru/" TargetMode="External"/><Relationship Id="rId12" Type="http://schemas.openxmlformats.org/officeDocument/2006/relationships/hyperlink" Target="http://values-educ.ru/" TargetMode="External"/><Relationship Id="rId2" Type="http://schemas.openxmlformats.org/officeDocument/2006/relationships/hyperlink" Target="http://www.gumer.info/bibliotek_Buks/Pedagog/index.php" TargetMode="External"/><Relationship Id="rId16" Type="http://schemas.openxmlformats.org/officeDocument/2006/relationships/image" Target="../media/image13.wmf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vestnik.edu.ru/" TargetMode="External"/><Relationship Id="rId11" Type="http://schemas.openxmlformats.org/officeDocument/2006/relationships/hyperlink" Target="http://scholar.urc.ac.ru/courses/Technology/index.html" TargetMode="External"/><Relationship Id="rId5" Type="http://schemas.openxmlformats.org/officeDocument/2006/relationships/hyperlink" Target="http://www.gnpbu.ru/" TargetMode="External"/><Relationship Id="rId15" Type="http://schemas.openxmlformats.org/officeDocument/2006/relationships/hyperlink" Target="http://www.pedlib.ru/" TargetMode="External"/><Relationship Id="rId10" Type="http://schemas.openxmlformats.org/officeDocument/2006/relationships/hyperlink" Target="http://nature.web.ru/" TargetMode="External"/><Relationship Id="rId4" Type="http://schemas.openxmlformats.org/officeDocument/2006/relationships/hyperlink" Target="http://www.vestniknews.ru/" TargetMode="External"/><Relationship Id="rId9" Type="http://schemas.openxmlformats.org/officeDocument/2006/relationships/hyperlink" Target="http://window.edu.ru/window" TargetMode="External"/><Relationship Id="rId14" Type="http://schemas.openxmlformats.org/officeDocument/2006/relationships/hyperlink" Target="http://www.school.edu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84438" y="4724400"/>
            <a:ext cx="6148387" cy="108108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/>
              <a:buNone/>
              <a:defRPr/>
            </a:pPr>
            <a:endParaRPr lang="ru-RU" sz="2400" dirty="0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95513" y="836613"/>
            <a:ext cx="6227762" cy="2520950"/>
          </a:xfrm>
        </p:spPr>
        <p:txBody>
          <a:bodyPr>
            <a:normAutofit fontScale="90000"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4400" dirty="0"/>
              <a:t>СОВРЕМЕННЫЕ ПРОБЛЕМЫ НАУКИ И ОБРАЗОВАНИЯ</a:t>
            </a:r>
            <a:br>
              <a:rPr lang="ru-RU" sz="4400" dirty="0"/>
            </a:br>
            <a:br>
              <a:rPr lang="ru-RU" sz="4400" dirty="0"/>
            </a:br>
            <a:br>
              <a:rPr lang="ru-RU" sz="3500" dirty="0"/>
            </a:br>
            <a:r>
              <a:rPr lang="en-US" sz="2200" dirty="0">
                <a:hlinkClick r:id="rId2"/>
              </a:rPr>
              <a:t>https://sites.google.com/site/sovrproblemynaukiiobraz/home</a:t>
            </a:r>
            <a:br>
              <a:rPr lang="ru-RU" sz="2200" dirty="0"/>
            </a:br>
            <a:endParaRPr lang="ru-RU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332656"/>
            <a:ext cx="6511925" cy="1143000"/>
          </a:xfrm>
        </p:spPr>
        <p:txBody>
          <a:bodyPr/>
          <a:lstStyle/>
          <a:p>
            <a:r>
              <a:rPr lang="ru-RU" dirty="0"/>
              <a:t>знакомство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628800"/>
            <a:ext cx="7350297" cy="424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056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dirty="0">
                <a:effectLst/>
              </a:rPr>
              <a:t>Цель дисциплины: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600200"/>
            <a:ext cx="4737100" cy="4565650"/>
          </a:xfrm>
        </p:spPr>
        <p:txBody>
          <a:bodyPr/>
          <a:lstStyle/>
          <a:p>
            <a:pPr eaLnBrk="1" hangingPunct="1"/>
            <a:r>
              <a:rPr lang="ru-RU"/>
              <a:t>содействие развитию профессиональной компетентности</a:t>
            </a:r>
            <a:r>
              <a:rPr lang="ru-RU" b="1"/>
              <a:t> </a:t>
            </a:r>
            <a:r>
              <a:rPr lang="ru-RU"/>
              <a:t>студентов в сфере педагогической науки и образования, расширению общенаучного кругозора, пониманию современных проблем педагогики и образования. </a:t>
            </a:r>
          </a:p>
        </p:txBody>
      </p:sp>
      <p:pic>
        <p:nvPicPr>
          <p:cNvPr id="8196" name="Picture 5" descr="dglxasset[2]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56325" y="1700213"/>
            <a:ext cx="2335213" cy="3454400"/>
          </a:xfrm>
        </p:spPr>
      </p:pic>
      <p:sp>
        <p:nvSpPr>
          <p:cNvPr id="8197" name="TextBox 1"/>
          <p:cNvSpPr txBox="1">
            <a:spLocks noChangeArrowheads="1"/>
          </p:cNvSpPr>
          <p:nvPr/>
        </p:nvSpPr>
        <p:spPr bwMode="auto">
          <a:xfrm>
            <a:off x="8316913" y="5829300"/>
            <a:ext cx="3587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>
                <a:solidFill>
                  <a:schemeClr val="bg1"/>
                </a:solidFill>
              </a:rPr>
              <a:t>2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5"/>
          <p:cNvSpPr>
            <a:spLocks noGrp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C1BB235-753A-455B-B537-AD3651083550}" type="slidenum">
              <a:rPr lang="ru-RU" smtClean="0">
                <a:solidFill>
                  <a:srgbClr val="FFFFFF"/>
                </a:solidFill>
              </a:rPr>
              <a:pPr eaLnBrk="1" hangingPunct="1"/>
              <a:t>4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4687" y="332656"/>
            <a:ext cx="6512511" cy="1143000"/>
          </a:xfrm>
        </p:spPr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dirty="0">
                <a:effectLst/>
              </a:rPr>
              <a:t>Задачи дисциплины: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611188" y="1557338"/>
            <a:ext cx="7794625" cy="4967287"/>
          </a:xfrm>
        </p:spPr>
        <p:txBody>
          <a:bodyPr/>
          <a:lstStyle/>
          <a:p>
            <a:pPr marL="273050" indent="-273050" eaLnBrk="1" hangingPunct="1">
              <a:spcAft>
                <a:spcPct val="0"/>
              </a:spcAft>
              <a:buFont typeface="Wingdings" pitchFamily="2" charset="2"/>
              <a:buChar char=""/>
            </a:pPr>
            <a:r>
              <a:rPr lang="ru-RU" sz="2000"/>
              <a:t>создание условий для систематизации знаний по проблемам развития педагогической науки и образовательной практики посредством их осмысления и последующего обсуждения;</a:t>
            </a:r>
          </a:p>
          <a:p>
            <a:pPr marL="273050" indent="-273050" eaLnBrk="1" hangingPunct="1">
              <a:spcAft>
                <a:spcPct val="0"/>
              </a:spcAft>
              <a:buFont typeface="Wingdings" pitchFamily="2" charset="2"/>
              <a:buChar char=""/>
            </a:pPr>
            <a:r>
              <a:rPr lang="ru-RU" sz="2000"/>
              <a:t>развитие исследовательских умений, навыков – выделять проблему,  обосновывать ее актуальность и предлагать направления ее решения на основании знаний  в области теоретической педагогики и практики образования;</a:t>
            </a:r>
          </a:p>
          <a:p>
            <a:pPr marL="273050" indent="-273050" eaLnBrk="1" hangingPunct="1">
              <a:spcAft>
                <a:spcPct val="0"/>
              </a:spcAft>
              <a:buFont typeface="Wingdings" pitchFamily="2" charset="2"/>
              <a:buChar char=""/>
            </a:pPr>
            <a:r>
              <a:rPr lang="ru-RU" sz="2000"/>
              <a:t>развитие умений и навыков презентации результатов собственного научного поиска, сотрудничества в команде;</a:t>
            </a:r>
          </a:p>
          <a:p>
            <a:pPr marL="273050" indent="-273050" eaLnBrk="1" hangingPunct="1">
              <a:spcAft>
                <a:spcPct val="0"/>
              </a:spcAft>
              <a:buFont typeface="Wingdings" pitchFamily="2" charset="2"/>
              <a:buChar char=""/>
            </a:pPr>
            <a:r>
              <a:rPr lang="ru-RU" sz="2000"/>
              <a:t>создание условий для становления собственной обоснованной методологической и научно-теоретической позиции в области педагогического исследования. </a:t>
            </a:r>
          </a:p>
        </p:txBody>
      </p:sp>
      <p:sp>
        <p:nvSpPr>
          <p:cNvPr id="9221" name="Номер слайда 5"/>
          <p:cNvSpPr txBox="1">
            <a:spLocks/>
          </p:cNvSpPr>
          <p:nvPr/>
        </p:nvSpPr>
        <p:spPr bwMode="auto">
          <a:xfrm>
            <a:off x="8101013" y="5732463"/>
            <a:ext cx="6096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fld id="{F44DB236-FF6F-4B71-B058-DD95835A439A}" type="slidenum">
              <a:rPr lang="ru-RU" sz="1400" b="1">
                <a:solidFill>
                  <a:srgbClr val="FFFFFF"/>
                </a:solidFill>
              </a:rPr>
              <a:pPr algn="ctr" eaLnBrk="1" hangingPunct="1"/>
              <a:t>4</a:t>
            </a:fld>
            <a:endParaRPr lang="ru-RU" sz="1400" b="1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85728"/>
            <a:ext cx="7632848" cy="1012701"/>
          </a:xfrm>
        </p:spPr>
        <p:txBody>
          <a:bodyPr>
            <a:normAutofit fontScale="90000"/>
          </a:bodyPr>
          <a:lstStyle/>
          <a:p>
            <a:pPr marL="0" indent="0" defTabSz="185738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3600" dirty="0">
                <a:effectLst/>
              </a:rPr>
              <a:t>Компетенции обучающегося, формируемые в результате освоения дисциплины:</a:t>
            </a:r>
          </a:p>
        </p:txBody>
      </p:sp>
      <p:sp>
        <p:nvSpPr>
          <p:cNvPr id="10244" name="Объект 2"/>
          <p:cNvSpPr>
            <a:spLocks noGrp="1"/>
          </p:cNvSpPr>
          <p:nvPr>
            <p:ph idx="4294967295"/>
          </p:nvPr>
        </p:nvSpPr>
        <p:spPr>
          <a:xfrm>
            <a:off x="428596" y="1916832"/>
            <a:ext cx="8358246" cy="465544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273050" indent="-273050">
              <a:spcAft>
                <a:spcPct val="0"/>
              </a:spcAft>
              <a:buFont typeface="Wingdings" pitchFamily="2" charset="2"/>
              <a:buChar char=""/>
            </a:pPr>
            <a:r>
              <a:rPr lang="ru-RU" dirty="0"/>
              <a:t>способность к абстрактному мышлению, анализу, синтезу, способность совершенствовать и развивать свой интеллектуальный и общекультурный уровень (ОК-1);</a:t>
            </a:r>
          </a:p>
          <a:p>
            <a:pPr marL="273050" indent="-273050">
              <a:spcAft>
                <a:spcPct val="0"/>
              </a:spcAft>
              <a:buFont typeface="Wingdings" pitchFamily="2" charset="2"/>
              <a:buChar char=""/>
            </a:pPr>
            <a:r>
              <a:rPr lang="ru-RU" dirty="0"/>
              <a:t>способность самостоятельно приобретать и использовать, в том числе с помощью информационных технологий, новые знания и умения, непосредственно не связанные со сферой профессиональной деятельности (ОК-5);</a:t>
            </a:r>
          </a:p>
          <a:p>
            <a:pPr marL="273050" indent="-273050">
              <a:spcAft>
                <a:spcPct val="0"/>
              </a:spcAft>
              <a:buFont typeface="Wingdings" pitchFamily="2" charset="2"/>
              <a:buChar char=""/>
            </a:pPr>
            <a:r>
              <a:rPr lang="ru-RU" dirty="0"/>
              <a:t>готовность использовать знание современных проблем науки и образования при решении профессиональных задач (ОПК-2);</a:t>
            </a:r>
          </a:p>
          <a:p>
            <a:pPr marL="273050" indent="-273050">
              <a:spcAft>
                <a:spcPct val="0"/>
              </a:spcAft>
              <a:buFont typeface="Wingdings" pitchFamily="2" charset="2"/>
              <a:buChar char=""/>
            </a:pPr>
            <a:r>
              <a:rPr lang="ru-RU" dirty="0"/>
              <a:t>способность осуществлять профессиональное и личностное самообразование, проектировать дальнейшие образовательные маршруты и профессиональную карьеру (ОПК-4).</a:t>
            </a:r>
          </a:p>
        </p:txBody>
      </p:sp>
      <p:sp>
        <p:nvSpPr>
          <p:cNvPr id="10242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670202" y="5809152"/>
            <a:ext cx="554023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7670EBB-C060-45D3-AADA-8710DC80D032}" type="slidenum">
              <a:rPr lang="ru-RU" smtClean="0">
                <a:solidFill>
                  <a:srgbClr val="FFFFFF"/>
                </a:solidFill>
              </a:rPr>
              <a:pPr eaLnBrk="1" hangingPunct="1"/>
              <a:t>5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3400" dirty="0">
                <a:effectLst/>
              </a:rPr>
              <a:t>Требования к уровню освоения содержания дисциплины: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600200"/>
            <a:ext cx="4824412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800"/>
              <a:t>Магистрант должен </a:t>
            </a:r>
            <a:r>
              <a:rPr lang="ru-RU" sz="2800" b="1"/>
              <a:t>знать</a:t>
            </a:r>
            <a:r>
              <a:rPr lang="ru-RU" sz="2800"/>
              <a:t>:</a:t>
            </a:r>
          </a:p>
          <a:p>
            <a:pPr eaLnBrk="1" hangingPunct="1"/>
            <a:r>
              <a:rPr lang="ru-RU" sz="2800"/>
              <a:t>современные парадигмы в предметной области науки; </a:t>
            </a:r>
          </a:p>
          <a:p>
            <a:pPr eaLnBrk="1" hangingPunct="1"/>
            <a:r>
              <a:rPr lang="ru-RU" sz="2800"/>
              <a:t>современные ориентиры развития образования</a:t>
            </a:r>
          </a:p>
        </p:txBody>
      </p:sp>
      <p:pic>
        <p:nvPicPr>
          <p:cNvPr id="12292" name="Picture 5" descr="dglxasset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24525" y="1916113"/>
            <a:ext cx="2808288" cy="3744912"/>
          </a:xfrm>
        </p:spPr>
      </p:pic>
      <p:sp>
        <p:nvSpPr>
          <p:cNvPr id="12293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C2D590A-A26D-4597-B121-615E7C323453}" type="slidenum">
              <a:rPr lang="ru-RU" smtClean="0">
                <a:solidFill>
                  <a:srgbClr val="FFFFFF"/>
                </a:solidFill>
              </a:rPr>
              <a:pPr eaLnBrk="1" hangingPunct="1"/>
              <a:t>6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12294" name="TextBox 1"/>
          <p:cNvSpPr txBox="1">
            <a:spLocks noChangeArrowheads="1"/>
          </p:cNvSpPr>
          <p:nvPr/>
        </p:nvSpPr>
        <p:spPr bwMode="auto">
          <a:xfrm>
            <a:off x="8356600" y="5837238"/>
            <a:ext cx="284163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>
                <a:solidFill>
                  <a:schemeClr val="bg1"/>
                </a:solidFill>
              </a:rPr>
              <a:t>6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3400" dirty="0">
                <a:effectLst/>
              </a:rPr>
              <a:t>Требования к уровню освоения содержания дисциплины: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11188" y="1600200"/>
            <a:ext cx="5113337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/>
              <a:t>Магистрант должен </a:t>
            </a:r>
            <a:r>
              <a:rPr lang="ru-RU" b="1"/>
              <a:t>уметь</a:t>
            </a:r>
            <a:r>
              <a:rPr lang="ru-RU"/>
              <a:t>:</a:t>
            </a:r>
          </a:p>
          <a:p>
            <a:pPr eaLnBrk="1" hangingPunct="1"/>
            <a:r>
              <a:rPr lang="ru-RU"/>
              <a:t>анализировать тенденции современной науки, определять перспективные направления научных исследований;</a:t>
            </a:r>
          </a:p>
          <a:p>
            <a:pPr eaLnBrk="1" hangingPunct="1"/>
            <a:r>
              <a:rPr lang="ru-RU"/>
              <a:t>адаптировать современные достижения науки и наукоемких технологий к образовательному процессу</a:t>
            </a:r>
          </a:p>
          <a:p>
            <a:pPr eaLnBrk="1" hangingPunct="1">
              <a:buFont typeface="Wingdings" pitchFamily="2" charset="2"/>
              <a:buNone/>
            </a:pPr>
            <a:endParaRPr lang="ru-RU"/>
          </a:p>
        </p:txBody>
      </p:sp>
      <p:pic>
        <p:nvPicPr>
          <p:cNvPr id="13316" name="Picture 5" descr="dglxasset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67400" y="2133600"/>
            <a:ext cx="2592388" cy="3000375"/>
          </a:xfrm>
        </p:spPr>
      </p:pic>
      <p:sp>
        <p:nvSpPr>
          <p:cNvPr id="13317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279C9ED-2B6E-45EA-9D2D-EAF5A85927C5}" type="slidenum">
              <a:rPr lang="ru-RU" smtClean="0">
                <a:solidFill>
                  <a:srgbClr val="FFFFFF"/>
                </a:solidFill>
              </a:rPr>
              <a:pPr eaLnBrk="1" hangingPunct="1"/>
              <a:t>7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13318" name="TextBox 1"/>
          <p:cNvSpPr txBox="1">
            <a:spLocks noChangeArrowheads="1"/>
          </p:cNvSpPr>
          <p:nvPr/>
        </p:nvSpPr>
        <p:spPr bwMode="auto">
          <a:xfrm>
            <a:off x="8247063" y="5805488"/>
            <a:ext cx="2841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>
                <a:solidFill>
                  <a:schemeClr val="bg1"/>
                </a:solidFill>
              </a:rPr>
              <a:t>7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3200" dirty="0">
                <a:effectLst/>
              </a:rPr>
              <a:t>Требования к уровню освоения содержания дисциплины:</a:t>
            </a:r>
            <a:endParaRPr lang="ru-RU" dirty="0">
              <a:effectLst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11188" y="1600200"/>
            <a:ext cx="4537075" cy="4530725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/>
              <a:buNone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Магистрант должен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владеть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/>
              <a:buChar char="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способами осмысления и критического анализа научной информации;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/>
              <a:buChar char="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навыками совершенствования и развития своего научного потенциала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/>
              <a:buChar char=""/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4340" name="Picture 2" descr="C:\Documents and Settings\Home\Local Settings\Temporary Internet Files\Content.IE5\OP89ABCV\MC900295756[1].wm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51500" y="2060575"/>
            <a:ext cx="2736850" cy="3097213"/>
          </a:xfrm>
          <a:noFill/>
        </p:spPr>
      </p:pic>
      <p:sp>
        <p:nvSpPr>
          <p:cNvPr id="14341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9449E9B-AEC2-4970-AB37-3A4B5CED2BAD}" type="slidenum">
              <a:rPr lang="ru-RU" smtClean="0">
                <a:solidFill>
                  <a:srgbClr val="FFFFFF"/>
                </a:solidFill>
              </a:rPr>
              <a:pPr eaLnBrk="1" hangingPunct="1"/>
              <a:t>8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14342" name="TextBox 5"/>
          <p:cNvSpPr txBox="1">
            <a:spLocks noChangeArrowheads="1"/>
          </p:cNvSpPr>
          <p:nvPr/>
        </p:nvSpPr>
        <p:spPr bwMode="auto">
          <a:xfrm>
            <a:off x="8316913" y="5811838"/>
            <a:ext cx="2555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>
                <a:solidFill>
                  <a:schemeClr val="bg1"/>
                </a:solidFill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Номер слайда 5"/>
          <p:cNvSpPr>
            <a:spLocks noGrp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08F8EBD-1771-4217-B240-375EC5BB58E0}" type="slidenum">
              <a:rPr lang="ru-RU" smtClean="0">
                <a:solidFill>
                  <a:srgbClr val="FFFFFF"/>
                </a:solidFill>
              </a:rPr>
              <a:pPr eaLnBrk="1" hangingPunct="1"/>
              <a:t>9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8137525" cy="1039813"/>
          </a:xfrm>
        </p:spPr>
        <p:txBody>
          <a:bodyPr>
            <a:normAutofit fontScale="90000"/>
          </a:bodyPr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3400" dirty="0">
                <a:effectLst/>
              </a:rPr>
              <a:t>Основные модули учебной программы</a:t>
            </a:r>
            <a:endParaRPr lang="ru-RU" sz="3800" dirty="0">
              <a:effectLst/>
            </a:endParaRPr>
          </a:p>
        </p:txBody>
      </p:sp>
      <p:sp>
        <p:nvSpPr>
          <p:cNvPr id="15364" name="Rectangle 5"/>
          <p:cNvSpPr>
            <a:spLocks noGrp="1" noChangeArrowheads="1"/>
          </p:cNvSpPr>
          <p:nvPr>
            <p:ph sz="quarter" idx="13"/>
          </p:nvPr>
        </p:nvSpPr>
        <p:spPr>
          <a:xfrm>
            <a:off x="971550" y="1196975"/>
            <a:ext cx="7561263" cy="482441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800"/>
              <a:t>1.Кто такой магистр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/>
              <a:t>2.Наука и научно-исследовательская деятельность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/>
              <a:t>3.Педагогика как наука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/>
              <a:t>4.Развитие образования в мире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/>
              <a:t>5.Развитие образования в России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/>
              <a:t>6.Проблемы высшего образования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/>
              <a:t>7.Проблемы общего образования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Номер слайда 5"/>
          <p:cNvSpPr>
            <a:spLocks noGrp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AE7AF65-E33B-45B3-8A35-501D87D890DD}" type="slidenum">
              <a:rPr lang="ru-RU" smtClean="0">
                <a:solidFill>
                  <a:srgbClr val="FFFFFF"/>
                </a:solidFill>
              </a:rPr>
              <a:pPr eaLnBrk="1" hangingPunct="1"/>
              <a:t>10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692150"/>
            <a:ext cx="8416925" cy="633413"/>
          </a:xfrm>
        </p:spPr>
        <p:txBody>
          <a:bodyPr>
            <a:normAutofit fontScale="90000"/>
          </a:bodyPr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3800" dirty="0">
                <a:effectLst/>
              </a:rPr>
              <a:t>Модуль 1. КТО ТАКОЙ МАГИСТР</a:t>
            </a:r>
            <a:endParaRPr lang="ru-RU" dirty="0">
              <a:effectLst/>
            </a:endParaRPr>
          </a:p>
        </p:txBody>
      </p:sp>
      <p:sp>
        <p:nvSpPr>
          <p:cNvPr id="16388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611188" y="1628775"/>
            <a:ext cx="8229600" cy="4752975"/>
          </a:xfrm>
        </p:spPr>
        <p:txBody>
          <a:bodyPr/>
          <a:lstStyle/>
          <a:p>
            <a:pPr marL="501650" indent="-457200" eaLnBrk="1" hangingPunct="1">
              <a:buFont typeface="Trebuchet MS" pitchFamily="34" charset="0"/>
              <a:buAutoNum type="arabicPeriod"/>
            </a:pPr>
            <a:r>
              <a:rPr lang="ru-RU" dirty="0"/>
              <a:t>Трехуровневая система высшего образования. </a:t>
            </a:r>
          </a:p>
          <a:p>
            <a:pPr marL="501650" indent="-457200" eaLnBrk="1" hangingPunct="1">
              <a:buFont typeface="Trebuchet MS" pitchFamily="34" charset="0"/>
              <a:buAutoNum type="arabicPeriod"/>
            </a:pPr>
            <a:r>
              <a:rPr lang="ru-RU" dirty="0" err="1"/>
              <a:t>Бакалавриат</a:t>
            </a:r>
            <a:r>
              <a:rPr lang="ru-RU" dirty="0"/>
              <a:t>. Магистратура. Аспирантура. </a:t>
            </a:r>
          </a:p>
          <a:p>
            <a:pPr marL="501650" indent="-457200" eaLnBrk="1" hangingPunct="1">
              <a:buFont typeface="Trebuchet MS" pitchFamily="34" charset="0"/>
              <a:buAutoNum type="arabicPeriod"/>
            </a:pPr>
            <a:r>
              <a:rPr lang="ru-RU" dirty="0"/>
              <a:t>Федеральный государственный образовательный стандарт высшего образования по направлению подготовки Педагогическое образование. </a:t>
            </a:r>
          </a:p>
          <a:p>
            <a:pPr marL="501650" indent="-457200" eaLnBrk="1" hangingPunct="1">
              <a:buFont typeface="Trebuchet MS" pitchFamily="34" charset="0"/>
              <a:buAutoNum type="arabicPeriod"/>
            </a:pPr>
            <a:r>
              <a:rPr lang="ru-RU" dirty="0"/>
              <a:t>Квалификационная характеристика выпускника – магистра. </a:t>
            </a:r>
          </a:p>
          <a:p>
            <a:pPr marL="501650" indent="-457200" eaLnBrk="1" hangingPunct="1">
              <a:buFont typeface="Trebuchet MS" pitchFamily="34" charset="0"/>
              <a:buAutoNum type="arabicPeriod"/>
            </a:pPr>
            <a:r>
              <a:rPr lang="ru-RU" dirty="0"/>
              <a:t>Понятие о магистерской программе. 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Номер слайда 6"/>
          <p:cNvSpPr>
            <a:spLocks noGrp="1"/>
          </p:cNvSpPr>
          <p:nvPr>
            <p:ph type="sldNum" sz="quarter" idx="17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B19867E-39D8-425B-A938-55AD23BE1ED2}" type="slidenum">
              <a:rPr lang="ru-RU" smtClean="0">
                <a:solidFill>
                  <a:srgbClr val="FFFFFF"/>
                </a:solidFill>
              </a:rPr>
              <a:pPr eaLnBrk="1" hangingPunct="1"/>
              <a:t>11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777163" cy="876300"/>
          </a:xfrm>
        </p:spPr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3200" dirty="0">
                <a:effectLst/>
              </a:rPr>
              <a:t>Изменение структуры высшего образования</a:t>
            </a:r>
          </a:p>
        </p:txBody>
      </p:sp>
      <p:pic>
        <p:nvPicPr>
          <p:cNvPr id="17412" name="Picture 8" descr="dglxasset[1]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2420938"/>
            <a:ext cx="3181350" cy="2763837"/>
          </a:xfrm>
        </p:spPr>
      </p:pic>
      <p:pic>
        <p:nvPicPr>
          <p:cNvPr id="17413" name="Picture 9" descr="MC900439262[2]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48263" y="3716338"/>
            <a:ext cx="3346450" cy="2451100"/>
          </a:xfrm>
        </p:spPr>
      </p:pic>
      <p:sp>
        <p:nvSpPr>
          <p:cNvPr id="17414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23850" y="1628775"/>
            <a:ext cx="4103688" cy="4430713"/>
          </a:xfrm>
        </p:spPr>
        <p:txBody>
          <a:bodyPr/>
          <a:lstStyle/>
          <a:p>
            <a:pPr eaLnBrk="1" hangingPunct="1"/>
            <a:r>
              <a:rPr lang="ru-RU"/>
              <a:t>специалист (5 лет)</a:t>
            </a:r>
          </a:p>
        </p:txBody>
      </p:sp>
      <p:sp>
        <p:nvSpPr>
          <p:cNvPr id="17415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076825" y="1628775"/>
            <a:ext cx="3781425" cy="4238625"/>
          </a:xfrm>
        </p:spPr>
        <p:txBody>
          <a:bodyPr/>
          <a:lstStyle/>
          <a:p>
            <a:pPr eaLnBrk="1" hangingPunct="1"/>
            <a:r>
              <a:rPr lang="ru-RU" sz="2000"/>
              <a:t>бакалавр (4 года)</a:t>
            </a:r>
          </a:p>
          <a:p>
            <a:pPr eaLnBrk="1" hangingPunct="1"/>
            <a:r>
              <a:rPr lang="ru-RU" sz="2000"/>
              <a:t>магистр (бакалавр + 2 года)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/>
              <a:t>     диверсификация (многообразие) профилей бакалавров и магистров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700" name="Rectangle 4"/>
          <p:cNvSpPr>
            <a:spLocks noGrp="1" noChangeArrowheads="1"/>
          </p:cNvSpPr>
          <p:nvPr>
            <p:ph type="title"/>
          </p:nvPr>
        </p:nvSpPr>
        <p:spPr>
          <a:xfrm>
            <a:off x="323850" y="404813"/>
            <a:ext cx="8351838" cy="1368425"/>
          </a:xfrm>
        </p:spPr>
        <p:txBody>
          <a:bodyPr>
            <a:normAutofit/>
          </a:bodyPr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 sz="2800" dirty="0">
              <a:effectLst/>
            </a:endParaRPr>
          </a:p>
        </p:txBody>
      </p:sp>
      <p:sp>
        <p:nvSpPr>
          <p:cNvPr id="1843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844675"/>
            <a:ext cx="5616575" cy="4679950"/>
          </a:xfrm>
        </p:spPr>
        <p:txBody>
          <a:bodyPr/>
          <a:lstStyle/>
          <a:p>
            <a:pPr marL="0" indent="0" eaLnBrk="1" hangingPunct="1">
              <a:spcAft>
                <a:spcPct val="0"/>
              </a:spcAft>
              <a:buFont typeface="Wingdings" pitchFamily="2" charset="2"/>
              <a:buNone/>
            </a:pPr>
            <a:r>
              <a:rPr lang="ru-RU" sz="1800" dirty="0"/>
              <a:t>следующие уровни общего образования:</a:t>
            </a:r>
          </a:p>
          <a:p>
            <a:pPr marL="0" indent="0" eaLnBrk="1" hangingPunct="1">
              <a:spcAft>
                <a:spcPct val="0"/>
              </a:spcAft>
              <a:buFont typeface="Georgia" pitchFamily="18" charset="0"/>
              <a:buNone/>
            </a:pPr>
            <a:r>
              <a:rPr lang="ru-RU" sz="1800" dirty="0"/>
              <a:t>1) дошкольное образование;</a:t>
            </a:r>
          </a:p>
          <a:p>
            <a:pPr marL="0" indent="0" eaLnBrk="1" hangingPunct="1">
              <a:spcAft>
                <a:spcPct val="0"/>
              </a:spcAft>
              <a:buFont typeface="Georgia" pitchFamily="18" charset="0"/>
              <a:buNone/>
            </a:pPr>
            <a:r>
              <a:rPr lang="ru-RU" sz="1800" dirty="0"/>
              <a:t>2) начальное общее образование;</a:t>
            </a:r>
          </a:p>
          <a:p>
            <a:pPr marL="0" indent="0" eaLnBrk="1" hangingPunct="1">
              <a:spcAft>
                <a:spcPct val="0"/>
              </a:spcAft>
              <a:buFont typeface="Georgia" pitchFamily="18" charset="0"/>
              <a:buNone/>
            </a:pPr>
            <a:r>
              <a:rPr lang="ru-RU" sz="1800" dirty="0"/>
              <a:t>3) основное общее образование;</a:t>
            </a:r>
          </a:p>
          <a:p>
            <a:pPr marL="0" indent="0" eaLnBrk="1" hangingPunct="1">
              <a:spcAft>
                <a:spcPct val="0"/>
              </a:spcAft>
              <a:buFont typeface="Georgia" pitchFamily="18" charset="0"/>
              <a:buNone/>
            </a:pPr>
            <a:r>
              <a:rPr lang="ru-RU" sz="1800" dirty="0"/>
              <a:t>4) среднее общее образование;</a:t>
            </a:r>
          </a:p>
          <a:p>
            <a:pPr marL="0" indent="0" eaLnBrk="1" hangingPunct="1">
              <a:spcAft>
                <a:spcPct val="0"/>
              </a:spcAft>
              <a:buFont typeface="Georgia" pitchFamily="18" charset="0"/>
              <a:buNone/>
            </a:pPr>
            <a:r>
              <a:rPr lang="ru-RU" sz="1800" dirty="0"/>
              <a:t>5. В Российской Федерации устанавливаются следующие уровни профессионального образования:</a:t>
            </a:r>
          </a:p>
          <a:p>
            <a:pPr marL="0" indent="0" eaLnBrk="1" hangingPunct="1">
              <a:spcAft>
                <a:spcPct val="0"/>
              </a:spcAft>
              <a:buFont typeface="Georgia" pitchFamily="18" charset="0"/>
              <a:buNone/>
            </a:pPr>
            <a:r>
              <a:rPr lang="ru-RU" sz="1800" dirty="0"/>
              <a:t>1) среднее профессиональное образование;</a:t>
            </a:r>
          </a:p>
          <a:p>
            <a:pPr marL="0" indent="0" eaLnBrk="1" hangingPunct="1">
              <a:spcAft>
                <a:spcPct val="0"/>
              </a:spcAft>
              <a:buFont typeface="Georgia" pitchFamily="18" charset="0"/>
              <a:buNone/>
            </a:pPr>
            <a:r>
              <a:rPr lang="ru-RU" sz="1800" dirty="0"/>
              <a:t>2) высшее образование – бакалавриат;</a:t>
            </a:r>
          </a:p>
          <a:p>
            <a:pPr marL="0" indent="0" eaLnBrk="1" hangingPunct="1">
              <a:spcAft>
                <a:spcPct val="0"/>
              </a:spcAft>
              <a:buFont typeface="Georgia" pitchFamily="18" charset="0"/>
              <a:buNone/>
            </a:pPr>
            <a:r>
              <a:rPr lang="ru-RU" sz="1800" dirty="0"/>
              <a:t>3) высшее образование – специалитет, магистратура;</a:t>
            </a:r>
          </a:p>
          <a:p>
            <a:pPr marL="0" indent="0" eaLnBrk="1" hangingPunct="1">
              <a:spcAft>
                <a:spcPct val="0"/>
              </a:spcAft>
              <a:buFont typeface="Georgia" pitchFamily="18" charset="0"/>
              <a:buNone/>
            </a:pPr>
            <a:r>
              <a:rPr lang="ru-RU" sz="1800" dirty="0"/>
              <a:t>4) высшее образование – подготовка кадров высшей квалификации.</a:t>
            </a:r>
          </a:p>
        </p:txBody>
      </p:sp>
      <p:pic>
        <p:nvPicPr>
          <p:cNvPr id="18436" name="Picture 9" descr="j030125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83300" y="2708275"/>
            <a:ext cx="2592388" cy="2219325"/>
          </a:xfrm>
        </p:spPr>
      </p:pic>
      <p:sp>
        <p:nvSpPr>
          <p:cNvPr id="18437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E69320B-D0EE-487A-A2F2-C3A5C8ED2FF2}" type="slidenum">
              <a:rPr lang="ru-RU" smtClean="0">
                <a:solidFill>
                  <a:srgbClr val="FFFFFF"/>
                </a:solidFill>
              </a:rPr>
              <a:pPr eaLnBrk="1" hangingPunct="1"/>
              <a:t>12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18438" name="TextBox 1"/>
          <p:cNvSpPr txBox="1">
            <a:spLocks noChangeArrowheads="1"/>
          </p:cNvSpPr>
          <p:nvPr/>
        </p:nvSpPr>
        <p:spPr bwMode="auto">
          <a:xfrm>
            <a:off x="8243888" y="5829300"/>
            <a:ext cx="431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>
                <a:solidFill>
                  <a:schemeClr val="bg1"/>
                </a:solidFill>
              </a:rPr>
              <a:t>12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Номер слайда 5"/>
          <p:cNvSpPr>
            <a:spLocks noGrp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E45A416-4DB5-425E-AAF0-0B731B970A53}" type="slidenum">
              <a:rPr lang="ru-RU" smtClean="0">
                <a:solidFill>
                  <a:srgbClr val="FFFFFF"/>
                </a:solidFill>
              </a:rPr>
              <a:pPr eaLnBrk="1" hangingPunct="1"/>
              <a:t>13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11413" y="549275"/>
            <a:ext cx="5605462" cy="531813"/>
          </a:xfrm>
        </p:spPr>
        <p:txBody>
          <a:bodyPr>
            <a:normAutofit fontScale="90000"/>
          </a:bodyPr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3400" dirty="0">
                <a:effectLst/>
              </a:rPr>
              <a:t>1. Общие положения</a:t>
            </a:r>
            <a:r>
              <a:rPr lang="ru-RU" sz="3800" dirty="0">
                <a:effectLst/>
              </a:rPr>
              <a:t> 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179388" y="1268413"/>
            <a:ext cx="6553200" cy="5138737"/>
          </a:xfrm>
        </p:spPr>
        <p:txBody>
          <a:bodyPr/>
          <a:lstStyle/>
          <a:p>
            <a:pPr marL="363538" lvl="1" indent="-184150" eaLnBrk="1" hangingPunct="1">
              <a:lnSpc>
                <a:spcPct val="80000"/>
              </a:lnSpc>
            </a:pPr>
            <a:r>
              <a:rPr lang="ru-RU" sz="1800" dirty="0"/>
              <a:t>Магистратура в университете создана для углубленной фундаментальной и профессиональной подготовки, в том числе к научно-исследовательской, научно-педагогической, проектно-производственной деятельности в образовательных учреждениях, организациях, на производственных предприятиях и т.п.</a:t>
            </a:r>
          </a:p>
          <a:p>
            <a:pPr marL="363538" lvl="1" indent="-184150" eaLnBrk="1" hangingPunct="1">
              <a:lnSpc>
                <a:spcPct val="80000"/>
              </a:lnSpc>
            </a:pPr>
            <a:r>
              <a:rPr lang="ru-RU" sz="1800" dirty="0"/>
              <a:t>Нормативный срок освоения основной образовательной программы высшего профессионального образования по очной форме обучения для получения квалификации (степени) "магистр"  составляет два года.</a:t>
            </a:r>
          </a:p>
          <a:p>
            <a:pPr marL="363538" lvl="1" indent="-184150" eaLnBrk="1" hangingPunct="1">
              <a:lnSpc>
                <a:spcPct val="80000"/>
              </a:lnSpc>
            </a:pPr>
            <a:r>
              <a:rPr lang="ru-RU" sz="1800" dirty="0"/>
              <a:t>Лица, обучающиеся в магистратуре, имеют статус, права и обязанности студента университета.</a:t>
            </a:r>
          </a:p>
          <a:p>
            <a:pPr marL="363538" lvl="1" indent="-184150" eaLnBrk="1" hangingPunct="1">
              <a:lnSpc>
                <a:spcPct val="80000"/>
              </a:lnSpc>
            </a:pPr>
            <a:r>
              <a:rPr lang="ru-RU" sz="1800" dirty="0"/>
              <a:t>Выпускник магистратуры подготовлен к обучению в аспирантуре по научным специальностям согласно перечню Номенклатуры специальностей научных работников.</a:t>
            </a:r>
          </a:p>
          <a:p>
            <a:pPr marL="363538" lvl="1" indent="-184150" eaLnBrk="1" hangingPunct="1">
              <a:lnSpc>
                <a:spcPct val="80000"/>
              </a:lnSpc>
            </a:pPr>
            <a:endParaRPr lang="ru-RU" sz="1800" dirty="0"/>
          </a:p>
        </p:txBody>
      </p:sp>
      <p:pic>
        <p:nvPicPr>
          <p:cNvPr id="2048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2205038"/>
            <a:ext cx="2073275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Номер слайда 5"/>
          <p:cNvSpPr>
            <a:spLocks noGrp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A705736-90E4-41D7-AD00-9FBED8E3D279}" type="slidenum">
              <a:rPr lang="ru-RU" smtClean="0">
                <a:solidFill>
                  <a:srgbClr val="FFFFFF"/>
                </a:solidFill>
              </a:rPr>
              <a:pPr eaLnBrk="1" hangingPunct="1"/>
              <a:t>14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19100"/>
            <a:ext cx="8167687" cy="873125"/>
          </a:xfrm>
        </p:spPr>
        <p:txBody>
          <a:bodyPr>
            <a:normAutofit/>
          </a:bodyPr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3800" dirty="0">
                <a:effectLst/>
              </a:rPr>
              <a:t>2. Руководство магистратурой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179388" y="1412875"/>
            <a:ext cx="8532812" cy="5229225"/>
          </a:xfrm>
        </p:spPr>
        <p:txBody>
          <a:bodyPr/>
          <a:lstStyle/>
          <a:p>
            <a:pPr marL="363538" lvl="1" indent="-184150" eaLnBrk="1" hangingPunct="1">
              <a:spcAft>
                <a:spcPct val="0"/>
              </a:spcAft>
              <a:buFont typeface="Wingdings 2" pitchFamily="18" charset="2"/>
              <a:buChar char=""/>
            </a:pPr>
            <a:r>
              <a:rPr lang="ru-RU" sz="2400"/>
              <a:t>Общее руководство магистратурой университета осуществляется заместителем директора по учебной работе. </a:t>
            </a:r>
          </a:p>
          <a:p>
            <a:pPr marL="363538" lvl="1" indent="-184150" eaLnBrk="1" hangingPunct="1">
              <a:spcAft>
                <a:spcPct val="0"/>
              </a:spcAft>
              <a:buFont typeface="Wingdings 2" pitchFamily="18" charset="2"/>
              <a:buChar char=""/>
            </a:pPr>
            <a:r>
              <a:rPr lang="ru-RU" sz="2400"/>
              <a:t>Контроль всех аспектов реализации магистерских программ осуществляется заместителем директора по дополнительному образованию и социальной работе. </a:t>
            </a:r>
          </a:p>
          <a:p>
            <a:pPr marL="363538" lvl="1" indent="-184150" eaLnBrk="1" hangingPunct="1">
              <a:spcAft>
                <a:spcPct val="0"/>
              </a:spcAft>
              <a:buFont typeface="Wingdings 2" pitchFamily="18" charset="2"/>
              <a:buChar char=""/>
            </a:pPr>
            <a:r>
              <a:rPr lang="ru-RU" sz="2400"/>
              <a:t>Непосредственное руководство магистерской подготовкой по конкретной программе осуществляется руководителем магистерской программы, назначаемым ученым советом университета из числа профессоров и докторов наук, работающих в вузе на штатной основе; индивидуальной подготовкой - научным руководителем магистранта. 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77813"/>
            <a:ext cx="8291512" cy="1143000"/>
          </a:xfrm>
        </p:spPr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3200" dirty="0">
                <a:effectLst/>
              </a:rPr>
              <a:t>Руководитель магистерской программы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412875"/>
            <a:ext cx="8351838" cy="5256213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</a:pPr>
            <a:r>
              <a:rPr lang="ru-RU"/>
              <a:t>Руководитель магистерской программы совместно с деканом и заведующим выпускающей кафедрой осуществляет разработку учебного плана, определяет содержание блока специальных дисциплин, отвечает за качество подготовки магистрантов по программе в целом, выполняет общее руководство научно-исследовательской практикой магистрантов, проводит экспертную оценку и корректировку тематики магистерских диссертаций, организует защиту магистерских диссертаций, осуществляет координацию и контроль деятельности научных руководителей магистрантов. </a:t>
            </a:r>
          </a:p>
        </p:txBody>
      </p:sp>
      <p:pic>
        <p:nvPicPr>
          <p:cNvPr id="22532" name="Picture 5" descr="dglxasset[3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16238" y="4437063"/>
            <a:ext cx="3681412" cy="2179637"/>
          </a:xfrm>
        </p:spPr>
      </p:pic>
      <p:sp>
        <p:nvSpPr>
          <p:cNvPr id="22533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8B5C33B-D17C-4611-AB6A-D035E6A7FAE7}" type="slidenum">
              <a:rPr lang="ru-RU" smtClean="0">
                <a:solidFill>
                  <a:srgbClr val="FFFFFF"/>
                </a:solidFill>
              </a:rPr>
              <a:pPr eaLnBrk="1" hangingPunct="1"/>
              <a:t>15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22534" name="TextBox 1"/>
          <p:cNvSpPr txBox="1">
            <a:spLocks noChangeArrowheads="1"/>
          </p:cNvSpPr>
          <p:nvPr/>
        </p:nvSpPr>
        <p:spPr bwMode="auto">
          <a:xfrm>
            <a:off x="8243888" y="5784850"/>
            <a:ext cx="431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>
                <a:solidFill>
                  <a:schemeClr val="bg1"/>
                </a:solidFill>
              </a:rPr>
              <a:t>17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Номер слайда 5"/>
          <p:cNvSpPr>
            <a:spLocks noGrp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D13D65B-CAC5-479A-9258-63727C2AAA42}" type="slidenum">
              <a:rPr lang="ru-RU" smtClean="0">
                <a:solidFill>
                  <a:srgbClr val="FFFFFF"/>
                </a:solidFill>
              </a:rPr>
              <a:pPr eaLnBrk="1" hangingPunct="1"/>
              <a:t>16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434183" name="Rectangle 7"/>
          <p:cNvSpPr>
            <a:spLocks noGrp="1" noChangeArrowheads="1"/>
          </p:cNvSpPr>
          <p:nvPr>
            <p:ph type="title"/>
          </p:nvPr>
        </p:nvSpPr>
        <p:spPr>
          <a:xfrm>
            <a:off x="1979712" y="404664"/>
            <a:ext cx="6512511" cy="1143000"/>
          </a:xfrm>
        </p:spPr>
        <p:txBody>
          <a:bodyPr>
            <a:normAutofit fontScale="90000"/>
          </a:bodyPr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3600" dirty="0">
                <a:effectLst/>
              </a:rPr>
              <a:t>Научный руководитель магистранта</a:t>
            </a:r>
          </a:p>
        </p:txBody>
      </p:sp>
      <p:sp>
        <p:nvSpPr>
          <p:cNvPr id="23556" name="Rectangle 8"/>
          <p:cNvSpPr>
            <a:spLocks noGrp="1" noChangeArrowheads="1"/>
          </p:cNvSpPr>
          <p:nvPr>
            <p:ph sz="quarter" idx="13"/>
          </p:nvPr>
        </p:nvSpPr>
        <p:spPr>
          <a:xfrm>
            <a:off x="395288" y="1700213"/>
            <a:ext cx="8353425" cy="4926012"/>
          </a:xfrm>
        </p:spPr>
        <p:txBody>
          <a:bodyPr/>
          <a:lstStyle/>
          <a:p>
            <a:pPr marL="363538" lvl="1" indent="-184150" eaLnBrk="1" hangingPunct="1">
              <a:lnSpc>
                <a:spcPct val="80000"/>
              </a:lnSpc>
            </a:pPr>
            <a:r>
              <a:rPr lang="ru-RU"/>
              <a:t>Каждому магистранту назначается научный руководитель из числа высококвалифицированных специалистов (докторов или кандидатов наук), ведущих научные исследования по тематике магистерской программы. Назначение научных руководителей осуществляется в течение 1 месяца со дня зачисления в магистратуру по представлению руководителя магистерской программы, утверждается приказом ректора. </a:t>
            </a:r>
          </a:p>
          <a:p>
            <a:pPr marL="363538" lvl="1" indent="-184150" eaLnBrk="1" hangingPunct="1">
              <a:lnSpc>
                <a:spcPct val="80000"/>
              </a:lnSpc>
            </a:pPr>
            <a:r>
              <a:rPr lang="ru-RU"/>
              <a:t>Научный руководитель осуществляет непосредственное руководство образовательной и научной деятельностью магистранта, совместно с магистрантом составляет его индивидуальный план обучения (Приложение 1), контролирует выполнение плана, осуществляет руководство научно-исследовательской работой магистранта и подготовкой магистерской диссертации. 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Номер слайда 3"/>
          <p:cNvSpPr>
            <a:spLocks noGrp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AA94B95-2C10-4A2E-932E-60A7055D669B}" type="slidenum">
              <a:rPr lang="ru-RU" smtClean="0">
                <a:solidFill>
                  <a:srgbClr val="FFFFFF"/>
                </a:solidFill>
              </a:rPr>
              <a:pPr eaLnBrk="1" hangingPunct="1"/>
              <a:t>17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332656"/>
            <a:ext cx="6512511" cy="1143000"/>
          </a:xfrm>
        </p:spPr>
        <p:txBody>
          <a:bodyPr>
            <a:normAutofit fontScale="90000"/>
          </a:bodyPr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dirty="0">
                <a:effectLst/>
              </a:rPr>
              <a:t>Индивидуальный план магистранта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088" y="1773238"/>
            <a:ext cx="7777162" cy="4464050"/>
          </a:xfrm>
        </p:spPr>
        <p:txBody>
          <a:bodyPr rtlCol="0">
            <a:normAutofit fontScale="92500"/>
          </a:bodyPr>
          <a:lstStyle/>
          <a:p>
            <a:pPr marL="274320" lvl="1" indent="-27432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70000"/>
              <a:buFont typeface="Wingdings"/>
              <a:buChar char="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Индивидуальный план заполняется в двух экземплярах: один экземпляр находится у студента, другой - на выпускающей кафедре. Тема магистерской диссертации обсуждается на заседании выпускающей кафедры в течение первого месяца обучения. Закрепление тем за конкретными исполнителями производится на основе свободного выбора и фиксируется в протоколах заседания кафедры и совета факультета. Приказом ректора университета на основе представления руководителя магистерской программы утверждаются темы магистерских диссертаций, состав научных руководителей, в случае необходимости – консультантов. Студент должен  в течение учебного года не  реже  1 раза  в  неделю  отчитываться перед научным руководителем о выполнении  индивидуального плана  и  при  необходимости получать  консультации по выполнению магистерской диссертации. 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/>
              <a:buChar char=""/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Номер слайда 5"/>
          <p:cNvSpPr>
            <a:spLocks noGrp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BBE3D03-64E3-4623-9253-56A03E898CB2}" type="slidenum">
              <a:rPr lang="ru-RU" smtClean="0">
                <a:solidFill>
                  <a:srgbClr val="FFFFFF"/>
                </a:solidFill>
              </a:rPr>
              <a:pPr eaLnBrk="1" hangingPunct="1"/>
              <a:t>18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21913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549275"/>
            <a:ext cx="7920038" cy="863600"/>
          </a:xfrm>
        </p:spPr>
        <p:txBody>
          <a:bodyPr>
            <a:normAutofit fontScale="90000"/>
          </a:bodyPr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3200" dirty="0">
                <a:effectLst/>
              </a:rPr>
              <a:t>5. Организация учебного процесса в магистратуре</a:t>
            </a:r>
            <a:endParaRPr lang="ru-RU" sz="3800" dirty="0">
              <a:effectLst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323850" y="1484313"/>
            <a:ext cx="8075613" cy="5111750"/>
          </a:xfrm>
        </p:spPr>
        <p:txBody>
          <a:bodyPr rtlCol="0">
            <a:normAutofit/>
          </a:bodyPr>
          <a:lstStyle/>
          <a:p>
            <a:pPr marL="609600" indent="-609600" eaLnBrk="1" fontAlgn="auto" hangingPunct="1">
              <a:lnSpc>
                <a:spcPct val="9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Магистерская программа имеет две примерно равные по объему составляющие: образовательную и научно-исследовательскую. </a:t>
            </a:r>
          </a:p>
          <a:p>
            <a:pPr marL="609600" indent="-609600" eaLnBrk="1" fontAlgn="auto" hangingPunct="1">
              <a:lnSpc>
                <a:spcPct val="9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Содержание образовательной составляющей программы представлено циклами дисциплин направления специализированной подготовки и специальными дисциплинами магистерской подготовки. </a:t>
            </a:r>
          </a:p>
          <a:p>
            <a:pPr marL="609600" indent="-609600" eaLnBrk="1" fontAlgn="auto" hangingPunct="1">
              <a:lnSpc>
                <a:spcPct val="9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Содержание научно-исследовательской составляющей программы определяется научным руководителем, фиксируется в индивидуальных планах магистрантов и должно быть направлено на решение приоритетных задач науки, практики, профессионального образования. </a:t>
            </a:r>
          </a:p>
          <a:p>
            <a:pPr marL="609600" indent="-609600" eaLnBrk="1" fontAlgn="auto" hangingPunct="1">
              <a:lnSpc>
                <a:spcPct val="9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Научно-исследовательская подготовка  магистров включает: научно-исследовательскую работу в семестре, научно-исследовательскую,  педагогическую, научно-педагогическую и преддипломную практики</a:t>
            </a:r>
            <a:r>
              <a:rPr lang="ru-RU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подготовку магистерской диссертации. 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324AE7E-6526-46B5-9D36-4F87E831E58D}" type="slidenum">
              <a:rPr lang="ru-RU" smtClean="0">
                <a:solidFill>
                  <a:srgbClr val="FFFFFF"/>
                </a:solidFill>
              </a:rPr>
              <a:pPr eaLnBrk="1" hangingPunct="1"/>
              <a:t>19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9750" y="1484784"/>
            <a:ext cx="8137525" cy="4968404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b="1" dirty="0"/>
              <a:t>Обучение по магистерской программе опирается на активную самостоятельную работу студента. 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/>
              <a:t>По результатам выполнения учебного плана издается приказ о допуске к защите магистерских диссертаций. 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/>
              <a:t>Магистрант, не выполнивший учебный план по срокам или по содержанию без уважительной причины, отчисляется из магистратуры приказом ректора по представлению научного руководителя магистранта, согласованному с руководителем магистерской подготовки.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333375"/>
            <a:ext cx="7772400" cy="1143000"/>
          </a:xfrm>
        </p:spPr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3400" dirty="0">
                <a:effectLst/>
              </a:rPr>
              <a:t>6. Итоговая аттестация в магистратуре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7950" y="1628775"/>
            <a:ext cx="6335713" cy="4997450"/>
          </a:xfrm>
        </p:spPr>
        <p:txBody>
          <a:bodyPr/>
          <a:lstStyle/>
          <a:p>
            <a:pPr marL="539750" lvl="2" indent="-180975" eaLnBrk="1" hangingPunct="1">
              <a:lnSpc>
                <a:spcPct val="90000"/>
              </a:lnSpc>
            </a:pPr>
            <a:r>
              <a:rPr lang="ru-RU"/>
              <a:t>На завершающем этапе магистратуры предусматривается итоговая аттестация магистрантов, которая включает защиту выпускной квалификационной работы (магистерской диссертации) и государственный экзамен, устанавливаемый университетом в зависимости от профиля подготовки магистранта.</a:t>
            </a:r>
          </a:p>
          <a:p>
            <a:pPr marL="539750" lvl="2" indent="-180975" eaLnBrk="1" hangingPunct="1">
              <a:lnSpc>
                <a:spcPct val="90000"/>
              </a:lnSpc>
            </a:pPr>
            <a:r>
              <a:rPr lang="ru-RU"/>
              <a:t>Выпускная квалификационная работа – магистерская диссертация – является  самостоятельным научным исследованием, выполняемым под руководством научного руководителя (для работ, выполняемых на стыке направлений, - с привлечением научных консультантов). Она содержит совокупность результатов и научных положений, выдвигаемых автором для публичной защиты, и свидетельствует о способностях автора проводить самостоятельные научные исследования, опираясь на теоретические знания и практические навыки. </a:t>
            </a:r>
          </a:p>
        </p:txBody>
      </p:sp>
      <p:pic>
        <p:nvPicPr>
          <p:cNvPr id="27652" name="Picture 7" descr="dglxasset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72225" y="2420938"/>
            <a:ext cx="2268538" cy="1990725"/>
          </a:xfrm>
        </p:spPr>
      </p:pic>
      <p:sp>
        <p:nvSpPr>
          <p:cNvPr id="27653" name="TextBox 1"/>
          <p:cNvSpPr txBox="1">
            <a:spLocks noChangeArrowheads="1"/>
          </p:cNvSpPr>
          <p:nvPr/>
        </p:nvSpPr>
        <p:spPr bwMode="auto">
          <a:xfrm>
            <a:off x="8172450" y="5849938"/>
            <a:ext cx="5032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>
                <a:solidFill>
                  <a:schemeClr val="bg1"/>
                </a:solidFill>
              </a:rPr>
              <a:t>22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85918" y="4714884"/>
            <a:ext cx="6512511" cy="1143000"/>
          </a:xfrm>
        </p:spPr>
        <p:txBody>
          <a:bodyPr>
            <a:normAutofit/>
          </a:bodyPr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3800" dirty="0"/>
              <a:t>Практическая работа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857224" y="731838"/>
            <a:ext cx="7429552" cy="384017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dirty="0"/>
              <a:t>Изучить характеристику профессиональной  деятельности магистров Педагогического образования.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dirty="0"/>
              <a:t>Предложить специальные компетенции магистра профиля «Педагогическая </a:t>
            </a:r>
            <a:r>
              <a:rPr lang="ru-RU" dirty="0" err="1"/>
              <a:t>инноватика</a:t>
            </a:r>
            <a:r>
              <a:rPr lang="ru-RU" dirty="0"/>
              <a:t>».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dirty="0"/>
              <a:t>Составить портрет: а) идеального образа магистра, б) современного магистра, в) Ваш собственный портрет через два года.</a:t>
            </a:r>
          </a:p>
        </p:txBody>
      </p:sp>
      <p:sp>
        <p:nvSpPr>
          <p:cNvPr id="10244" name="TextBox 1"/>
          <p:cNvSpPr txBox="1">
            <a:spLocks noChangeArrowheads="1"/>
          </p:cNvSpPr>
          <p:nvPr/>
        </p:nvSpPr>
        <p:spPr bwMode="auto">
          <a:xfrm>
            <a:off x="8291513" y="5829300"/>
            <a:ext cx="284162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400" b="1">
                <a:solidFill>
                  <a:schemeClr val="bg1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41172801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28794" y="5143512"/>
            <a:ext cx="6511925" cy="1057289"/>
          </a:xfrm>
        </p:spPr>
        <p:txBody>
          <a:bodyPr>
            <a:normAutofit/>
          </a:bodyPr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3800" dirty="0"/>
              <a:t>Практическая работа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928662" y="428604"/>
            <a:ext cx="7244035" cy="44291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dirty="0"/>
              <a:t>Изучить характеристику профессиональной  деятельности магистров Педагогического образования.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dirty="0"/>
              <a:t>Предложить специальные компетенции магистра профиля «Информационные технологии в профессиональной деятельности педагога».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dirty="0"/>
              <a:t>Составить портрет: а) идеального образа магистра, б) современного магистра, в) Ваш собственный портрет через два года.</a:t>
            </a:r>
          </a:p>
        </p:txBody>
      </p:sp>
      <p:sp>
        <p:nvSpPr>
          <p:cNvPr id="10244" name="TextBox 1"/>
          <p:cNvSpPr txBox="1">
            <a:spLocks noChangeArrowheads="1"/>
          </p:cNvSpPr>
          <p:nvPr/>
        </p:nvSpPr>
        <p:spPr bwMode="auto">
          <a:xfrm>
            <a:off x="8291513" y="5829300"/>
            <a:ext cx="284162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400" b="1">
                <a:solidFill>
                  <a:prstClr val="white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4064420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Номер слайда 1"/>
          <p:cNvSpPr>
            <a:spLocks noGrp="1"/>
          </p:cNvSpPr>
          <p:nvPr>
            <p:ph type="sldNum" sz="quarter" idx="17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3481FC-24C5-45DC-A6CB-DB13B00D09E4}" type="slidenum">
              <a:rPr lang="ru-RU" smtClean="0">
                <a:solidFill>
                  <a:srgbClr val="FFFFFF"/>
                </a:solidFill>
              </a:rPr>
              <a:pPr eaLnBrk="1" hangingPunct="1"/>
              <a:t>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332656"/>
            <a:ext cx="6512511" cy="1143000"/>
          </a:xfrm>
        </p:spPr>
        <p:txBody>
          <a:bodyPr>
            <a:normAutofit fontScale="90000"/>
          </a:bodyPr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dirty="0">
                <a:effectLst/>
              </a:rPr>
              <a:t>Периодические издания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457200" y="1600200"/>
            <a:ext cx="4330700" cy="4572000"/>
          </a:xfrm>
        </p:spPr>
        <p:txBody>
          <a:bodyPr rtlCol="0"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/>
              <a:buChar char="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Высшее образование в России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/>
              <a:buChar char="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Высшее образование сегодня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/>
              <a:buChar char="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Директор школы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/>
              <a:buChar char="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Дополнительное профессиональное образование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/>
              <a:buChar char="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Интеграция образования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/>
              <a:buChar char="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Народное образование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/>
              <a:buChar char="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Наука и школа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/>
              <a:buChar char="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Педагогика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/>
              <a:buChar char="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Первое сентября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/>
              <a:buChar char="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Учитель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/>
              <a:buChar char="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Школьные технологии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/>
              <a:buChar char="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Экономика образования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/>
              <a:buNone/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1749" name="Picture 4" descr="C:\Documents and Settings\Home\Local Settings\Temporary Internet Files\Content.IE5\8N9FII35\MC900149641[1].wmf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08625" y="2852738"/>
            <a:ext cx="2278063" cy="1647825"/>
          </a:xfr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Номер слайда 3"/>
          <p:cNvSpPr>
            <a:spLocks noGrp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E151E52-BB1D-43A9-9B5A-69319FD48154}" type="slidenum">
              <a:rPr lang="ru-RU" smtClean="0">
                <a:solidFill>
                  <a:srgbClr val="FFFFFF"/>
                </a:solidFill>
              </a:rPr>
              <a:pPr eaLnBrk="1" hangingPunct="1"/>
              <a:t>24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83568" y="332656"/>
            <a:ext cx="8024679" cy="1143000"/>
          </a:xfrm>
        </p:spPr>
        <p:txBody>
          <a:bodyPr>
            <a:normAutofit fontScale="90000"/>
          </a:bodyPr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dirty="0">
                <a:effectLst/>
              </a:rPr>
              <a:t>Программное обеспечение и Интернет-ресурсы </a:t>
            </a:r>
          </a:p>
        </p:txBody>
      </p:sp>
      <p:sp>
        <p:nvSpPr>
          <p:cNvPr id="36867" name="Объект 5"/>
          <p:cNvSpPr>
            <a:spLocks noGrp="1"/>
          </p:cNvSpPr>
          <p:nvPr>
            <p:ph sz="quarter" idx="13"/>
          </p:nvPr>
        </p:nvSpPr>
        <p:spPr>
          <a:xfrm>
            <a:off x="250825" y="1773238"/>
            <a:ext cx="8497888" cy="4751387"/>
          </a:xfrm>
        </p:spPr>
        <p:txBody>
          <a:bodyPr rtlCol="0">
            <a:normAutofit lnSpcReduction="10000"/>
          </a:bodyPr>
          <a:lstStyle/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Библиотека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Гумер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Педагогика </a:t>
            </a:r>
            <a:r>
              <a:rPr lang="ru-RU" sz="1400" u="sng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http://www.gumer.info/bibliotek_Buks/Pedagog/index.php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Библиотека федерального портала «Российское образование» </a:t>
            </a:r>
            <a:r>
              <a:rPr lang="ru-RU" sz="1400" u="sng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http://www.edu.ru/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Вестник образования России. </a:t>
            </a:r>
            <a:r>
              <a:rPr lang="ru-RU" sz="1400" u="sng" dirty="0">
                <a:solidFill>
                  <a:schemeClr val="tx1">
                    <a:lumMod val="75000"/>
                    <a:lumOff val="25000"/>
                  </a:schemeClr>
                </a:solidFill>
                <a:hlinkClick r:id="rId4"/>
              </a:rPr>
              <a:t>http://www.vestniknews.ru/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Государственная научная педагогическая библиотека  им. К.Д. Ушинского  </a:t>
            </a:r>
            <a:r>
              <a:rPr lang="ru-RU" sz="1400" u="sng" dirty="0">
                <a:solidFill>
                  <a:schemeClr val="tx1">
                    <a:lumMod val="75000"/>
                    <a:lumOff val="25000"/>
                  </a:schemeClr>
                </a:solidFill>
                <a:hlinkClick r:id="rId5"/>
              </a:rPr>
              <a:t>http://www.gnpbu.ru/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Журнал "Вестник образования". </a:t>
            </a:r>
            <a:r>
              <a:rPr lang="ru-RU" sz="1400" u="sng" dirty="0">
                <a:solidFill>
                  <a:schemeClr val="tx1">
                    <a:lumMod val="75000"/>
                    <a:lumOff val="25000"/>
                  </a:schemeClr>
                </a:solidFill>
                <a:hlinkClick r:id="rId6"/>
              </a:rPr>
              <a:t>http://vestnik.edu.ru/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Журнал «Высшее образование в России» </a:t>
            </a:r>
            <a:r>
              <a:rPr lang="ru-RU" sz="1400" u="sng" dirty="0">
                <a:solidFill>
                  <a:schemeClr val="tx1">
                    <a:lumMod val="75000"/>
                    <a:lumOff val="25000"/>
                  </a:schemeClr>
                </a:solidFill>
                <a:hlinkClick r:id="rId7"/>
              </a:rPr>
              <a:t>http://www.vovr.ru/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Журнал «Высшее образование сегодня»  </a:t>
            </a:r>
            <a:r>
              <a:rPr lang="ru-RU" sz="1400" u="sng" dirty="0">
                <a:solidFill>
                  <a:schemeClr val="tx1">
                    <a:lumMod val="75000"/>
                    <a:lumOff val="25000"/>
                  </a:schemeClr>
                </a:solidFill>
                <a:hlinkClick r:id="rId8"/>
              </a:rPr>
              <a:t>http://www.hetoday.org/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Каталог образовательных ресурсов. </a:t>
            </a:r>
            <a:r>
              <a:rPr lang="ru-RU" sz="1400" u="sng" dirty="0">
                <a:solidFill>
                  <a:schemeClr val="tx1">
                    <a:lumMod val="75000"/>
                    <a:lumOff val="25000"/>
                  </a:schemeClr>
                </a:solidFill>
                <a:hlinkClick r:id="rId9"/>
              </a:rPr>
              <a:t>http://window.edu.ru/window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Научная сеть – информационная система, обеспечивающая доступ к научной и научно-популярной информации по естественным и гуманитарным наукам.</a:t>
            </a:r>
            <a:r>
              <a:rPr lang="ru-RU" sz="140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400" u="sng" dirty="0">
                <a:solidFill>
                  <a:schemeClr val="tx1">
                    <a:lumMod val="75000"/>
                    <a:lumOff val="25000"/>
                  </a:schemeClr>
                </a:solidFill>
                <a:hlinkClick r:id="rId10"/>
              </a:rPr>
              <a:t>http://nature.web.ru/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Новые педагогические технологии: обучение в сотрудничестве; метод проектов. Курс дистанционного обучения для учителей профессора Е.С.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Полат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  </a:t>
            </a:r>
            <a:r>
              <a:rPr lang="ru-RU" sz="1400" u="sng" dirty="0">
                <a:solidFill>
                  <a:schemeClr val="tx1">
                    <a:lumMod val="75000"/>
                    <a:lumOff val="25000"/>
                  </a:schemeClr>
                </a:solidFill>
                <a:hlinkClick r:id="rId11"/>
              </a:rPr>
              <a:t>http://scholar.urc.ac.ru/courses/Technology/index.html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Новые ценности образования. Официальный сайт журнала.</a:t>
            </a:r>
            <a:r>
              <a:rPr lang="ru-RU" sz="140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400" u="sng" dirty="0">
                <a:solidFill>
                  <a:schemeClr val="tx1">
                    <a:lumMod val="75000"/>
                    <a:lumOff val="25000"/>
                  </a:schemeClr>
                </a:solidFill>
                <a:hlinkClick r:id="rId12"/>
              </a:rPr>
              <a:t>http://values-educ.ru/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Психология, Педагогика. Книги, статьи, литература.</a:t>
            </a:r>
            <a:r>
              <a:rPr lang="ru-RU" sz="140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400" u="sng" dirty="0">
                <a:solidFill>
                  <a:schemeClr val="tx1">
                    <a:lumMod val="75000"/>
                    <a:lumOff val="25000"/>
                  </a:schemeClr>
                </a:solidFill>
                <a:hlinkClick r:id="rId13"/>
              </a:rPr>
              <a:t>http://www.abc-people.com/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Российский общеобразовательный портал. </a:t>
            </a:r>
            <a:r>
              <a:rPr lang="ru-RU" sz="1400" u="sng" dirty="0">
                <a:solidFill>
                  <a:schemeClr val="tx1">
                    <a:lumMod val="75000"/>
                    <a:lumOff val="25000"/>
                  </a:schemeClr>
                </a:solidFill>
                <a:hlinkClick r:id="rId14"/>
              </a:rPr>
              <a:t>http://www.school.edu.ru/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Электронная педагогическая библиотека </a:t>
            </a:r>
            <a:r>
              <a:rPr lang="ru-RU" sz="1400" u="sng" dirty="0">
                <a:solidFill>
                  <a:schemeClr val="tx1">
                    <a:lumMod val="75000"/>
                    <a:lumOff val="25000"/>
                  </a:schemeClr>
                </a:solidFill>
                <a:hlinkClick r:id="rId15"/>
              </a:rPr>
              <a:t>http://www.pedlib.ru/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2773" name="Picture 5" descr="C:\Documents and Settings\Home\Local Settings\Temporary Internet Files\Content.IE5\7MWN3POD\MC900233918[1].wmf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2205038"/>
            <a:ext cx="2239962" cy="200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896</TotalTime>
  <Words>1551</Words>
  <Application>Microsoft Office PowerPoint</Application>
  <PresentationFormat>Экран (4:3)</PresentationFormat>
  <Paragraphs>147</Paragraphs>
  <Slides>24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Georgia</vt:lpstr>
      <vt:lpstr>Trebuchet MS</vt:lpstr>
      <vt:lpstr>Wingdings</vt:lpstr>
      <vt:lpstr>Wingdings 2</vt:lpstr>
      <vt:lpstr>Воздушный поток</vt:lpstr>
      <vt:lpstr>СОВРЕМЕННЫЕ ПРОБЛЕМЫ НАУКИ И ОБРАЗОВАНИЯ   https://sites.google.com/site/sovrproblemynaukiiobraz/home </vt:lpstr>
      <vt:lpstr>знакомство</vt:lpstr>
      <vt:lpstr>Цель дисциплины: </vt:lpstr>
      <vt:lpstr>Задачи дисциплины:</vt:lpstr>
      <vt:lpstr>Компетенции обучающегося, формируемые в результате освоения дисциплины:</vt:lpstr>
      <vt:lpstr>Требования к уровню освоения содержания дисциплины:</vt:lpstr>
      <vt:lpstr>Требования к уровню освоения содержания дисциплины:</vt:lpstr>
      <vt:lpstr>Требования к уровню освоения содержания дисциплины:</vt:lpstr>
      <vt:lpstr>Основные модули учебной программы</vt:lpstr>
      <vt:lpstr>Модуль 1. КТО ТАКОЙ МАГИСТР</vt:lpstr>
      <vt:lpstr>Изменение структуры высшего образования</vt:lpstr>
      <vt:lpstr>Презентация PowerPoint</vt:lpstr>
      <vt:lpstr>1. Общие положения </vt:lpstr>
      <vt:lpstr>2. Руководство магистратурой</vt:lpstr>
      <vt:lpstr>Руководитель магистерской программы</vt:lpstr>
      <vt:lpstr>Научный руководитель магистранта</vt:lpstr>
      <vt:lpstr>Индивидуальный план магистранта</vt:lpstr>
      <vt:lpstr>5. Организация учебного процесса в магистратуре</vt:lpstr>
      <vt:lpstr>Презентация PowerPoint</vt:lpstr>
      <vt:lpstr>6. Итоговая аттестация в магистратуре</vt:lpstr>
      <vt:lpstr>Практическая работа</vt:lpstr>
      <vt:lpstr>Практическая работа</vt:lpstr>
      <vt:lpstr>Периодические издания</vt:lpstr>
      <vt:lpstr>Программное обеспечение и Интернет-ресурсы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ПРОБЛЕМЫ НАУКИ</dc:title>
  <dc:creator>Г.Е. Муравьева</dc:creator>
  <cp:lastModifiedBy>Saltanat</cp:lastModifiedBy>
  <cp:revision>47</cp:revision>
  <dcterms:created xsi:type="dcterms:W3CDTF">2009-08-30T14:54:00Z</dcterms:created>
  <dcterms:modified xsi:type="dcterms:W3CDTF">2021-10-30T08:51:24Z</dcterms:modified>
</cp:coreProperties>
</file>